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Aspiotis" initials="J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362"/>
    <p:restoredTop sz="94662"/>
  </p:normalViewPr>
  <p:slideViewPr>
    <p:cSldViewPr snapToGrid="0" snapToObjects="1">
      <p:cViewPr>
        <p:scale>
          <a:sx n="177" d="100"/>
          <a:sy n="177" d="100"/>
        </p:scale>
        <p:origin x="-776" y="-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9AD1B-631A-CB4B-9EE9-72FE94E8E66C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7BEFF-AD68-E44A-A56E-DD55237F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BEFF-AD68-E44A-A56E-DD55237F76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7CCD15E-0DE4-F04E-AB60-0EE47FC0F9B6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8139-B308-2F49-8704-D6B532A86F8A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567B-0CAB-974B-A202-FFEA619940C8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707E-37DE-B746-A49C-1315A18AEA9F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D925-7ACA-FD4A-9CF7-1F369CF8ABE1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2B3-69F6-914D-AD80-3016BF9C6502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716-861A-9F47-AAD7-5995A0B88F9E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03FE-96F4-414B-BD9B-EEC694C580EB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D27-E973-7F4E-A15C-06990D19CDE9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4363452"/>
            <a:ext cx="12188825" cy="249454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/>
              </a:gs>
              <a:gs pos="8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565795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DBE4222E-EBAA-3C4E-934C-EC750C24EEAA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9341" y="5870575"/>
            <a:ext cx="3375732" cy="377825"/>
          </a:xfrm>
        </p:spPr>
        <p:txBody>
          <a:bodyPr/>
          <a:lstStyle>
            <a:lvl1pPr algn="ctr">
              <a:defRPr sz="1800">
                <a:solidFill>
                  <a:srgbClr val="FFFF00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algn="l"/>
            <a:r>
              <a:rPr lang="en-US" dirty="0"/>
              <a:t>Emerging Futures,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6" y="5712941"/>
            <a:ext cx="711678" cy="713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34054" r="6531" b="35135"/>
          <a:stretch/>
        </p:blipFill>
        <p:spPr>
          <a:xfrm>
            <a:off x="5264171" y="5878170"/>
            <a:ext cx="1660481" cy="362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B4-6C77-5243-8683-22EEE65F0ABA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0B3-A729-D745-AE24-8CCA0A950718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36C-2BC6-D04F-AF5B-437E03C7DB4D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E06-DA8A-E549-9928-612786451BCE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742A-FADB-6543-BFD8-5331773E5A7C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69C4-992D-DF43-9174-95F322894077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B5A9-80A1-2347-88F7-30B00C069827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FA0C7C-3840-2042-BD8E-3A696B78EFC2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5" Type="http://schemas.microsoft.com/office/2007/relationships/hdphoto" Target="../media/hdphoto2.wdp"/><Relationship Id="rId6" Type="http://schemas.openxmlformats.org/officeDocument/2006/relationships/image" Target="../media/image11.png"/><Relationship Id="rId7" Type="http://schemas.microsoft.com/office/2007/relationships/hdphoto" Target="../media/hdphoto3.wdp"/><Relationship Id="rId8" Type="http://schemas.openxmlformats.org/officeDocument/2006/relationships/image" Target="../media/image12.png"/><Relationship Id="rId9" Type="http://schemas.microsoft.com/office/2007/relationships/hdphoto" Target="../media/hdphoto4.wdp"/><Relationship Id="rId10" Type="http://schemas.openxmlformats.org/officeDocument/2006/relationships/image" Target="../media/image13.png"/><Relationship Id="rId11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2000">
                <a:schemeClr val="bg1"/>
              </a:gs>
              <a:gs pos="71000">
                <a:schemeClr val="accent1">
                  <a:lumMod val="75000"/>
                  <a:alpha val="6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214189" y="1964267"/>
            <a:ext cx="6945935" cy="217651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QuaNTIFYING</a:t>
            </a:r>
            <a:r>
              <a:rPr lang="en-US" b="1" dirty="0"/>
              <a:t> ELEMENTS OF A LUNAR ECONOMY BASED ON RESOURCE NEEDS 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55235" y="4140779"/>
            <a:ext cx="8204890" cy="2126457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FF00"/>
                </a:solidFill>
              </a:rPr>
              <a:t>Jeffery B. Greenblatt, PhD</a:t>
            </a:r>
          </a:p>
          <a:p>
            <a:r>
              <a:rPr lang="en-US" dirty="0">
                <a:solidFill>
                  <a:schemeClr val="accent5"/>
                </a:solidFill>
              </a:rPr>
              <a:t>Founder, CEO and Chief scientist, Emerging Futures, LLC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annual meeting of the Lunar Exploration Analysis Group, Columbia, MD</a:t>
            </a:r>
          </a:p>
          <a:p>
            <a:r>
              <a:rPr lang="en-US" dirty="0"/>
              <a:t>11 </a:t>
            </a:r>
            <a:r>
              <a:rPr lang="en-US" dirty="0" err="1"/>
              <a:t>OCTOber</a:t>
            </a:r>
            <a:r>
              <a:rPr lang="en-US" dirty="0"/>
              <a:t>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"/>
          <a:stretch/>
        </p:blipFill>
        <p:spPr>
          <a:xfrm>
            <a:off x="9141317" y="170562"/>
            <a:ext cx="2018807" cy="2005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C404D6-EF47-4B22-B828-F887045E9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17" y="569167"/>
            <a:ext cx="4003292" cy="12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basis of a lunar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Maximum self-sufficiency enabled by </a:t>
            </a:r>
            <a:r>
              <a:rPr lang="en-US" i="1" dirty="0"/>
              <a:t>in situ </a:t>
            </a:r>
            <a:r>
              <a:rPr lang="en-US" dirty="0"/>
              <a:t>Lunar resource utilization</a:t>
            </a:r>
          </a:p>
          <a:p>
            <a:r>
              <a:rPr lang="en-US" dirty="0"/>
              <a:t>Trade with Earth and other Solar System locations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Basic commodities produced locally or procured elsewhere:</a:t>
            </a:r>
          </a:p>
          <a:p>
            <a:r>
              <a:rPr lang="en-US" dirty="0"/>
              <a:t>Human life support (water, air, food)</a:t>
            </a:r>
          </a:p>
          <a:p>
            <a:r>
              <a:rPr lang="en-US" dirty="0"/>
              <a:t>Structural materials (metals, concrete, glass, plastics)</a:t>
            </a:r>
          </a:p>
          <a:p>
            <a:r>
              <a:rPr lang="en-US" dirty="0"/>
              <a:t>Industrial chemicals (H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, etc.), fertilizer (N, K, P) and propellant</a:t>
            </a:r>
          </a:p>
          <a:p>
            <a:r>
              <a:rPr lang="en-US" dirty="0"/>
              <a:t>Solar photovoltaics</a:t>
            </a:r>
          </a:p>
          <a:p>
            <a:r>
              <a:rPr lang="en-US" dirty="0"/>
              <a:t>Bonus: rare earth elements, precious metals, uranium, </a:t>
            </a:r>
            <a:r>
              <a:rPr lang="en-US" baseline="30000" dirty="0"/>
              <a:t>3</a:t>
            </a:r>
            <a:r>
              <a:rPr lang="en-US" dirty="0"/>
              <a:t>He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F658-E32B-E24A-A1F8-C3B4861D338B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Emerging Futures,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42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135"/>
          <a:stretch/>
        </p:blipFill>
        <p:spPr>
          <a:xfrm>
            <a:off x="8589660" y="2405017"/>
            <a:ext cx="1938071" cy="1945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081" y="1841346"/>
            <a:ext cx="453230" cy="792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666" y="2065867"/>
            <a:ext cx="446216" cy="7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abundant? What is rare?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2053"/>
            <a:ext cx="10131425" cy="38658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Plenty of Si, Ca, Mg, Al, Fe, </a:t>
            </a:r>
            <a:r>
              <a:rPr lang="en-US" dirty="0" err="1"/>
              <a:t>Ti</a:t>
            </a:r>
            <a:r>
              <a:rPr lang="en-US" dirty="0"/>
              <a:t>, O</a:t>
            </a:r>
          </a:p>
          <a:p>
            <a:r>
              <a:rPr lang="en-US" dirty="0"/>
              <a:t>Materials made from these elements are </a:t>
            </a:r>
            <a:r>
              <a:rPr lang="en-US" i="1" u="sng" dirty="0">
                <a:solidFill>
                  <a:schemeClr val="accent3"/>
                </a:solidFill>
              </a:rPr>
              <a:t>abundant enough to export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Smaller quantities of Na, K, P, S, F, Cl</a:t>
            </a:r>
          </a:p>
          <a:p>
            <a:r>
              <a:rPr lang="en-US" dirty="0"/>
              <a:t>Sufficient provided only small quantities are needed, and materials used are efficiently recycled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Scarce supplies of H, C, N, everything else</a:t>
            </a:r>
          </a:p>
          <a:p>
            <a:r>
              <a:rPr lang="en-US" dirty="0"/>
              <a:t>Water found at poles, but supplies likely limited (a few ~Gt)</a:t>
            </a:r>
          </a:p>
          <a:p>
            <a:r>
              <a:rPr lang="en-US" dirty="0"/>
              <a:t>Trace quantities of solar wind-impregnated H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, NH</a:t>
            </a:r>
            <a:r>
              <a:rPr lang="en-US" baseline="-25000" dirty="0"/>
              <a:t>3</a:t>
            </a:r>
            <a:r>
              <a:rPr lang="en-US" dirty="0"/>
              <a:t>, etc. in surface regolith</a:t>
            </a:r>
          </a:p>
          <a:p>
            <a:r>
              <a:rPr lang="en-US" dirty="0"/>
              <a:t>Can collect and recycle small quantities of volatiles, but if need large amounts, </a:t>
            </a:r>
            <a:r>
              <a:rPr lang="en-US" i="1" u="sng" dirty="0">
                <a:solidFill>
                  <a:schemeClr val="accent3"/>
                </a:solidFill>
              </a:rPr>
              <a:t>may need to import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22E-EBAA-3C4E-934C-EC750C24EEAA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50300" y="1305249"/>
            <a:ext cx="2705177" cy="120032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Based on lunar analysis in: Crawford (2015)</a:t>
            </a:r>
          </a:p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Colaprete</a:t>
            </a:r>
            <a:r>
              <a:rPr lang="en-US" dirty="0" smtClean="0">
                <a:solidFill>
                  <a:srgbClr val="FFC000"/>
                </a:solidFill>
              </a:rPr>
              <a:t> et al. (2010)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PERMANENT (2002)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28801"/>
            <a:ext cx="11095382" cy="3879062"/>
          </a:xfrm>
        </p:spPr>
        <p:txBody>
          <a:bodyPr>
            <a:normAutofit/>
          </a:bodyPr>
          <a:lstStyle/>
          <a:p>
            <a:r>
              <a:rPr lang="en-US" dirty="0"/>
              <a:t>Structural materials and industrial chemicals:</a:t>
            </a:r>
          </a:p>
          <a:p>
            <a:pPr lvl="1"/>
            <a:r>
              <a:rPr lang="en-US" dirty="0"/>
              <a:t>Assume 2x consumption rate of China on a per capita basis (rapidly growing Lunar economy), scaled down to reflect lower Lunar gravity. Some substitutions allowed among materials (concrete, steel, Al, Mg, wood).</a:t>
            </a:r>
          </a:p>
          <a:p>
            <a:r>
              <a:rPr lang="en-US" dirty="0"/>
              <a:t>Human sustenance:</a:t>
            </a:r>
          </a:p>
          <a:p>
            <a:pPr lvl="1"/>
            <a:r>
              <a:rPr lang="en-US" dirty="0"/>
              <a:t>Food and fertilizer: Assume global averages (1.3 kg/person/day food; N 3.3%, P 1.3%, K 0.9% of food mass)</a:t>
            </a:r>
          </a:p>
          <a:p>
            <a:pPr lvl="1"/>
            <a:r>
              <a:rPr lang="en-US" dirty="0"/>
              <a:t>Water: California per capita consumption for all uses, scaled down to reflect greater efficiency (1,100 kg/person/day). Assume much smaller quantities of water exported for Space use (30 kg/person/day).</a:t>
            </a:r>
          </a:p>
          <a:p>
            <a:pPr lvl="1"/>
            <a:r>
              <a:rPr lang="en-US" dirty="0"/>
              <a:t>Air (20% O</a:t>
            </a:r>
            <a:r>
              <a:rPr lang="en-US" baseline="-25000" dirty="0"/>
              <a:t>2</a:t>
            </a:r>
            <a:r>
              <a:rPr lang="en-US" dirty="0"/>
              <a:t> in N</a:t>
            </a:r>
            <a:r>
              <a:rPr lang="en-US" baseline="-25000" dirty="0"/>
              <a:t>2</a:t>
            </a:r>
            <a:r>
              <a:rPr lang="en-US" dirty="0"/>
              <a:t>/</a:t>
            </a:r>
            <a:r>
              <a:rPr lang="en-US" dirty="0" err="1"/>
              <a:t>Ar</a:t>
            </a:r>
            <a:r>
              <a:rPr lang="en-US" dirty="0"/>
              <a:t>): Based on NASA estimates (5 kg/person/day)</a:t>
            </a:r>
          </a:p>
          <a:p>
            <a:r>
              <a:rPr lang="en-US" dirty="0"/>
              <a:t>Propellant and solar PV: Sufficient to support surface needs and </a:t>
            </a:r>
            <a:r>
              <a:rPr lang="en-US" dirty="0" smtClean="0"/>
              <a:t>export</a:t>
            </a:r>
            <a:endParaRPr lang="en-US" i="1" u="sng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i="1" u="sng" dirty="0">
                <a:solidFill>
                  <a:schemeClr val="accent3"/>
                </a:solidFill>
              </a:rPr>
              <a:t>We assume aggressive recycling (e.g., 99.5% for water, 97% food/air) to minimize total required raw materials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22E-EBAA-3C4E-934C-EC750C24EEAA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03106" y="865538"/>
            <a:ext cx="4501489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For a detailed report on this analysis, see: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emerging-</a:t>
            </a:r>
            <a:r>
              <a:rPr lang="en-US" dirty="0" err="1" smtClean="0">
                <a:solidFill>
                  <a:srgbClr val="00B0F0"/>
                </a:solidFill>
              </a:rPr>
              <a:t>futures.com</a:t>
            </a:r>
            <a:r>
              <a:rPr lang="en-US" dirty="0" smtClean="0">
                <a:solidFill>
                  <a:srgbClr val="00B0F0"/>
                </a:solidFill>
              </a:rPr>
              <a:t>/moon-vs-</a:t>
            </a:r>
            <a:r>
              <a:rPr lang="en-US" dirty="0" err="1" smtClean="0">
                <a:solidFill>
                  <a:srgbClr val="00B0F0"/>
                </a:solidFill>
              </a:rPr>
              <a:t>mars.html</a:t>
            </a:r>
            <a:endParaRPr lang="en-US" dirty="0" smtClean="0">
              <a:solidFill>
                <a:srgbClr val="00B0F0"/>
              </a:solidFill>
            </a:endParaRP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An overview infographic can be found at:</a:t>
            </a:r>
            <a:endParaRPr lang="en-US" dirty="0" smtClean="0">
              <a:solidFill>
                <a:schemeClr val="accent3"/>
              </a:solidFill>
            </a:endParaRPr>
          </a:p>
          <a:p>
            <a:pPr algn="ctr"/>
            <a:r>
              <a:rPr lang="en-US" dirty="0" err="1" smtClean="0">
                <a:solidFill>
                  <a:schemeClr val="accent3"/>
                </a:solidFill>
              </a:rPr>
              <a:t>spaceeconomy.spacevault.world</a:t>
            </a:r>
            <a:r>
              <a:rPr lang="en-US" dirty="0" smtClean="0">
                <a:solidFill>
                  <a:schemeClr val="accent3"/>
                </a:solidFill>
              </a:rPr>
              <a:t>/</a:t>
            </a:r>
            <a:r>
              <a:rPr lang="en-US" dirty="0" err="1" smtClean="0">
                <a:solidFill>
                  <a:schemeClr val="accent3"/>
                </a:solidFill>
              </a:rPr>
              <a:t>moonvsmars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11129963" y="5516888"/>
            <a:ext cx="286466" cy="381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Resource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5657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Energy (assume solar PV with H</a:t>
            </a:r>
            <a:r>
              <a:rPr lang="en-US" baseline="-25000" dirty="0"/>
              <a:t>2</a:t>
            </a:r>
            <a:r>
              <a:rPr lang="en-US" dirty="0"/>
              <a:t>/O</a:t>
            </a:r>
            <a:r>
              <a:rPr lang="en-US" baseline="-25000" dirty="0"/>
              <a:t>2</a:t>
            </a:r>
            <a:r>
              <a:rPr lang="en-US" dirty="0"/>
              <a:t>-based energy storage):</a:t>
            </a:r>
          </a:p>
          <a:p>
            <a:pPr lvl="1"/>
            <a:r>
              <a:rPr lang="en-US" dirty="0"/>
              <a:t>Building use based on Antarctic and ISS energy consumption (13 kW/person, about 10x U.S. average)</a:t>
            </a:r>
          </a:p>
          <a:p>
            <a:pPr lvl="1"/>
            <a:r>
              <a:rPr lang="en-US" dirty="0"/>
              <a:t>Industrial use: assume 2x Chinese energy intensity (26 MJ/kg)</a:t>
            </a:r>
          </a:p>
          <a:p>
            <a:pPr lvl="1"/>
            <a:r>
              <a:rPr lang="en-US" dirty="0"/>
              <a:t>Solar PV, water and propellant: 150 MJ/kg, </a:t>
            </a:r>
            <a:r>
              <a:rPr lang="en-US" dirty="0"/>
              <a:t>3</a:t>
            </a:r>
            <a:r>
              <a:rPr lang="en-US" dirty="0" smtClean="0"/>
              <a:t> MJ/kg</a:t>
            </a:r>
            <a:r>
              <a:rPr lang="en-US" dirty="0"/>
              <a:t>, 29 MJ/kg (H</a:t>
            </a:r>
            <a:r>
              <a:rPr lang="en-US" baseline="-25000" dirty="0"/>
              <a:t>2</a:t>
            </a:r>
            <a:r>
              <a:rPr lang="en-US" dirty="0"/>
              <a:t>/O</a:t>
            </a:r>
            <a:r>
              <a:rPr lang="en-US" baseline="-25000" dirty="0"/>
              <a:t>2</a:t>
            </a:r>
            <a:r>
              <a:rPr lang="en-US" dirty="0" smtClean="0"/>
              <a:t>) or 5 </a:t>
            </a:r>
            <a:r>
              <a:rPr lang="en-US" dirty="0"/>
              <a:t>MJ/kg (</a:t>
            </a:r>
            <a:r>
              <a:rPr lang="en-US" dirty="0" smtClean="0"/>
              <a:t>regolith—more on this below)</a:t>
            </a: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Limit development to 0.1% of Lunar </a:t>
            </a:r>
            <a:r>
              <a:rPr lang="en-US" b="1" dirty="0" err="1">
                <a:solidFill>
                  <a:srgbClr val="FFFF00"/>
                </a:solidFill>
              </a:rPr>
              <a:t>farside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(nearside off-limits </a:t>
            </a:r>
            <a:r>
              <a:rPr lang="en-US" dirty="0" smtClean="0"/>
              <a:t>to preserve cultural heritage of Moon)</a:t>
            </a:r>
            <a:endParaRPr lang="en-US" dirty="0"/>
          </a:p>
          <a:p>
            <a:pPr lvl="1"/>
            <a:r>
              <a:rPr lang="en-US" dirty="0"/>
              <a:t>This allows </a:t>
            </a:r>
            <a:r>
              <a:rPr lang="en-US" dirty="0" smtClean="0"/>
              <a:t>~</a:t>
            </a:r>
            <a:r>
              <a:rPr lang="en-US" dirty="0"/>
              <a:t>19,000 km</a:t>
            </a:r>
            <a:r>
              <a:rPr lang="en-US" baseline="30000" dirty="0"/>
              <a:t>2</a:t>
            </a:r>
            <a:r>
              <a:rPr lang="en-US" dirty="0"/>
              <a:t> for mining and coverage by solar PV—about the size of Slovenia</a:t>
            </a:r>
          </a:p>
          <a:p>
            <a:pPr lvl="1"/>
            <a:r>
              <a:rPr lang="en-US" dirty="0"/>
              <a:t>Solar output is high (no atmosphere): about 1.3 TW available on </a:t>
            </a:r>
            <a:r>
              <a:rPr lang="en-US" dirty="0" smtClean="0"/>
              <a:t>average (~11% of current power on Earth)</a:t>
            </a: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Limit water consumption to ~0.01%/</a:t>
            </a:r>
            <a:r>
              <a:rPr lang="en-US" b="1" dirty="0" err="1">
                <a:solidFill>
                  <a:srgbClr val="FFFF00"/>
                </a:solidFill>
              </a:rPr>
              <a:t>yr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(8,000 year lifetime): slow enough to avoid rapid resource loss</a:t>
            </a:r>
          </a:p>
          <a:p>
            <a:pPr lvl="1"/>
            <a:r>
              <a:rPr lang="en-US" dirty="0"/>
              <a:t>Insufficient water for export or large-scale propellant production; </a:t>
            </a:r>
            <a:r>
              <a:rPr lang="en-US" i="1" u="sng" dirty="0">
                <a:solidFill>
                  <a:schemeClr val="accent3"/>
                </a:solidFill>
              </a:rPr>
              <a:t>must use regolith ablation for </a:t>
            </a:r>
            <a:r>
              <a:rPr lang="en-US" i="1" u="sng" dirty="0" smtClean="0">
                <a:solidFill>
                  <a:schemeClr val="accent3"/>
                </a:solidFill>
              </a:rPr>
              <a:t>propulsion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Limit organic materials </a:t>
            </a:r>
            <a:r>
              <a:rPr lang="en-US" dirty="0" smtClean="0"/>
              <a:t>(food, structural plants, plastic, other hydrocarbons) to surface use; </a:t>
            </a:r>
            <a:r>
              <a:rPr lang="en-US" i="1" u="sng" dirty="0" smtClean="0">
                <a:solidFill>
                  <a:schemeClr val="accent3"/>
                </a:solidFill>
              </a:rPr>
              <a:t>no exports!</a:t>
            </a:r>
            <a:endParaRPr lang="en-US" i="1" u="sng" dirty="0">
              <a:solidFill>
                <a:schemeClr val="accent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22E-EBAA-3C4E-934C-EC750C24EEAA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046581" y="4581013"/>
            <a:ext cx="453230" cy="935875"/>
            <a:chOff x="11046581" y="4355946"/>
            <a:chExt cx="453230" cy="935875"/>
          </a:xfrm>
        </p:grpSpPr>
        <p:sp>
          <p:nvSpPr>
            <p:cNvPr id="9" name="Oval 8"/>
            <p:cNvSpPr/>
            <p:nvPr/>
          </p:nvSpPr>
          <p:spPr>
            <a:xfrm>
              <a:off x="11129963" y="5005355"/>
              <a:ext cx="286466" cy="28646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6581" y="4355946"/>
              <a:ext cx="453230" cy="79264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>
            <a:stCxn id="8" idx="0"/>
          </p:cNvCxnSpPr>
          <p:nvPr/>
        </p:nvCxnSpPr>
        <p:spPr>
          <a:xfrm flipV="1">
            <a:off x="11273196" y="1066800"/>
            <a:ext cx="0" cy="45217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1046581" y="4581013"/>
            <a:ext cx="453230" cy="1062875"/>
            <a:chOff x="11046581" y="609600"/>
            <a:chExt cx="453230" cy="1062875"/>
          </a:xfrm>
        </p:grpSpPr>
        <p:grpSp>
          <p:nvGrpSpPr>
            <p:cNvPr id="12" name="Group 11"/>
            <p:cNvGrpSpPr/>
            <p:nvPr/>
          </p:nvGrpSpPr>
          <p:grpSpPr>
            <a:xfrm>
              <a:off x="11046581" y="609600"/>
              <a:ext cx="453230" cy="935875"/>
              <a:chOff x="11046581" y="4355946"/>
              <a:chExt cx="453230" cy="93587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1129963" y="5005355"/>
                <a:ext cx="286466" cy="28646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46581" y="4355946"/>
                <a:ext cx="453230" cy="792642"/>
              </a:xfrm>
              <a:prstGeom prst="rect">
                <a:avLst/>
              </a:prstGeom>
            </p:spPr>
          </p:pic>
        </p:grpSp>
        <p:sp>
          <p:nvSpPr>
            <p:cNvPr id="17" name="Explosion 1 16"/>
            <p:cNvSpPr/>
            <p:nvPr/>
          </p:nvSpPr>
          <p:spPr>
            <a:xfrm>
              <a:off x="11162429" y="1418475"/>
              <a:ext cx="254000" cy="254000"/>
            </a:xfrm>
            <a:prstGeom prst="irregularSeal1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Explosion 1 19"/>
          <p:cNvSpPr/>
          <p:nvPr/>
        </p:nvSpPr>
        <p:spPr>
          <a:xfrm>
            <a:off x="11162429" y="5385826"/>
            <a:ext cx="254000" cy="254000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6.25E-7 -0.595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76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1" animBg="1"/>
      <p:bldP spid="20" grpId="2" animBg="1"/>
      <p:bldP spid="20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02297"/>
            <a:ext cx="10131425" cy="390556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50,000 people can be supported indefinitely on Lunar surface—no more!</a:t>
            </a:r>
          </a:p>
          <a:p>
            <a:r>
              <a:rPr lang="en-US" dirty="0">
                <a:solidFill>
                  <a:schemeClr val="accent5"/>
                </a:solidFill>
              </a:rPr>
              <a:t>Abundant power and inorganic materials can allow export of 300 M t/</a:t>
            </a:r>
            <a:r>
              <a:rPr lang="en-US" dirty="0" err="1">
                <a:solidFill>
                  <a:schemeClr val="accent5"/>
                </a:solidFill>
              </a:rPr>
              <a:t>yr</a:t>
            </a:r>
            <a:r>
              <a:rPr lang="en-US" dirty="0">
                <a:solidFill>
                  <a:schemeClr val="accent5"/>
                </a:solidFill>
              </a:rPr>
              <a:t> (enough for 170 M people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Mars/asteroids could supply additional inorganic materials plus volatiles to support a total of 250 M people in Space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Abundant O</a:t>
            </a:r>
            <a:r>
              <a:rPr lang="en-US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 could be exported as propellant </a:t>
            </a:r>
            <a:r>
              <a:rPr lang="en-US" dirty="0" smtClean="0">
                <a:solidFill>
                  <a:schemeClr val="accent5"/>
                </a:solidFill>
              </a:rPr>
              <a:t>component (or air), </a:t>
            </a:r>
            <a:r>
              <a:rPr lang="en-US" dirty="0" smtClean="0">
                <a:solidFill>
                  <a:schemeClr val="accent5"/>
                </a:solidFill>
              </a:rPr>
              <a:t>perhaps in exchange for imports of H, C, N, electronics, etc.</a:t>
            </a:r>
            <a:endParaRPr lang="en-US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Gross </a:t>
            </a:r>
            <a:r>
              <a:rPr lang="en-US" dirty="0">
                <a:solidFill>
                  <a:schemeClr val="accent4"/>
                </a:solidFill>
              </a:rPr>
              <a:t>Interplanetary </a:t>
            </a:r>
            <a:r>
              <a:rPr lang="en-US" dirty="0" smtClean="0">
                <a:solidFill>
                  <a:schemeClr val="accent4"/>
                </a:solidFill>
              </a:rPr>
              <a:t>Product™ </a:t>
            </a:r>
            <a:r>
              <a:rPr lang="en-US" dirty="0">
                <a:solidFill>
                  <a:schemeClr val="accent4"/>
                </a:solidFill>
              </a:rPr>
              <a:t>(“GIP”):</a:t>
            </a:r>
          </a:p>
          <a:p>
            <a:r>
              <a:rPr lang="en-US" dirty="0"/>
              <a:t>A very crude estimate of the Lunar GIP is based on power consumption scaled to GWP/power on Earth</a:t>
            </a:r>
          </a:p>
          <a:p>
            <a:pPr lvl="1"/>
            <a:r>
              <a:rPr lang="en-US" dirty="0"/>
              <a:t>Earth = $76 trillion / 12.4 TW (in 2015) = $6.1/W</a:t>
            </a:r>
          </a:p>
          <a:p>
            <a:pPr lvl="1"/>
            <a:r>
              <a:rPr lang="en-US" dirty="0"/>
              <a:t>Moon = 1.3 TW x $6.1/W = $8 trillion</a:t>
            </a:r>
          </a:p>
          <a:p>
            <a:pPr lvl="1"/>
            <a:r>
              <a:rPr lang="en-US" dirty="0" smtClean="0"/>
              <a:t>Likely very low, as Lunar </a:t>
            </a:r>
            <a:r>
              <a:rPr lang="en-US" dirty="0"/>
              <a:t>activities per capita </a:t>
            </a:r>
            <a:r>
              <a:rPr lang="en-US" dirty="0" smtClean="0"/>
              <a:t>expected to be much </a:t>
            </a:r>
            <a:r>
              <a:rPr lang="en-US" dirty="0"/>
              <a:t>higher than </a:t>
            </a:r>
            <a:r>
              <a:rPr lang="en-US" dirty="0" smtClean="0"/>
              <a:t>on Earth (compare </a:t>
            </a:r>
            <a:r>
              <a:rPr lang="en-US" dirty="0"/>
              <a:t>to ULA’s Cis-Lunar 1000 </a:t>
            </a:r>
            <a:r>
              <a:rPr lang="en-US" dirty="0" smtClean="0"/>
              <a:t>estimate of </a:t>
            </a:r>
            <a:r>
              <a:rPr lang="en-US" dirty="0"/>
              <a:t>$2.7 trillion for 1,000 people)</a:t>
            </a:r>
          </a:p>
          <a:p>
            <a:r>
              <a:rPr lang="en-US" dirty="0"/>
              <a:t>Additional GIP comes from a major Lunar export: solar PV for use in Space</a:t>
            </a:r>
          </a:p>
          <a:p>
            <a:pPr lvl="1"/>
            <a:r>
              <a:rPr lang="en-US" dirty="0"/>
              <a:t>Another 3.9 TW or $24 trillion added to economy each year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22E-EBAA-3C4E-934C-EC750C24EEAA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trading partners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22E-EBAA-3C4E-934C-EC750C24EEAA}" type="datetime1">
              <a:rPr lang="en-US" smtClean="0"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Emerging Futures,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" b="942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135"/>
          <a:stretch/>
        </p:blipFill>
        <p:spPr>
          <a:xfrm>
            <a:off x="5090730" y="2892220"/>
            <a:ext cx="1381825" cy="1387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" b="99746" l="561" r="99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743" y="3098718"/>
            <a:ext cx="972317" cy="974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6889" l="2667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12" t="6514" r="6514" b="6912"/>
          <a:stretch/>
        </p:blipFill>
        <p:spPr>
          <a:xfrm>
            <a:off x="639800" y="2771032"/>
            <a:ext cx="1629742" cy="1629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24" y="5232471"/>
            <a:ext cx="892432" cy="892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89744" l="5143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43" y="1465979"/>
            <a:ext cx="926997" cy="7230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6295" y="2183427"/>
            <a:ext cx="283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Inorganic materials,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, solar PV</a:t>
            </a:r>
            <a:r>
              <a:rPr lang="en-US" dirty="0"/>
              <a:t>, </a:t>
            </a:r>
            <a:r>
              <a:rPr lang="en-US" dirty="0" smtClean="0"/>
              <a:t>equipment</a:t>
            </a:r>
            <a:r>
              <a:rPr lang="en-US" dirty="0"/>
              <a:t>, people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8240" y="3054033"/>
            <a:ext cx="284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People, supplies, equipment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69542" y="3479887"/>
            <a:ext cx="2821188" cy="217107"/>
            <a:chOff x="2583899" y="3479887"/>
            <a:chExt cx="2821188" cy="217107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583899" y="3479887"/>
              <a:ext cx="2821188" cy="1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83899" y="3696993"/>
              <a:ext cx="2821188" cy="1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0800000">
            <a:off x="6472555" y="3479887"/>
            <a:ext cx="2821188" cy="217107"/>
            <a:chOff x="6714788" y="3479887"/>
            <a:chExt cx="2821188" cy="21710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714788" y="3479887"/>
              <a:ext cx="2821188" cy="1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14788" y="3696993"/>
              <a:ext cx="2821188" cy="1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16200000">
            <a:off x="5243549" y="4709125"/>
            <a:ext cx="1076185" cy="217107"/>
            <a:chOff x="6646155" y="4638759"/>
            <a:chExt cx="2821188" cy="217107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6646155" y="4638759"/>
              <a:ext cx="2821188" cy="1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646155" y="4855865"/>
              <a:ext cx="2821188" cy="1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5400000">
            <a:off x="5340917" y="2398039"/>
            <a:ext cx="881452" cy="217107"/>
            <a:chOff x="6646155" y="4638759"/>
            <a:chExt cx="2821188" cy="217107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6646155" y="4638759"/>
              <a:ext cx="2821188" cy="1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646155" y="4855865"/>
              <a:ext cx="2821188" cy="1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2269543" y="3681799"/>
            <a:ext cx="282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People, rare earth elements, metals?, </a:t>
            </a:r>
            <a:r>
              <a:rPr lang="en-US" baseline="30000" dirty="0"/>
              <a:t>3</a:t>
            </a:r>
            <a:r>
              <a:rPr lang="en-US" dirty="0"/>
              <a:t>He?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90194" y="4494513"/>
            <a:ext cx="2825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Inorganic materials</a:t>
            </a:r>
            <a:r>
              <a:rPr lang="en-US"/>
              <a:t>, O</a:t>
            </a:r>
            <a:r>
              <a:rPr lang="en-US" baseline="-25000"/>
              <a:t>2</a:t>
            </a:r>
            <a:r>
              <a:rPr lang="en-US"/>
              <a:t>, solar PV, </a:t>
            </a:r>
            <a:r>
              <a:rPr lang="en-US" smtClean="0"/>
              <a:t>equipment</a:t>
            </a:r>
            <a:r>
              <a:rPr lang="en-US" dirty="0"/>
              <a:t>, people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41682" y="4494513"/>
            <a:ext cx="1731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Precious metals, volatiles, people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52497" y="3054033"/>
            <a:ext cx="238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People, </a:t>
            </a:r>
            <a:r>
              <a:rPr lang="en-US" baseline="30000" dirty="0"/>
              <a:t>3</a:t>
            </a:r>
            <a:r>
              <a:rPr lang="en-US" dirty="0"/>
              <a:t>He?, uranium?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78259" y="3681799"/>
            <a:ext cx="1737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Volatiles, people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90194" y="2183427"/>
            <a:ext cx="2701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People, Space-manufactured equipment?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589660" y="1368492"/>
            <a:ext cx="3488117" cy="92333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Moon’s low gravity is a competitive </a:t>
            </a:r>
            <a:r>
              <a:rPr lang="en-US" smtClean="0">
                <a:solidFill>
                  <a:srgbClr val="FFC000"/>
                </a:solidFill>
              </a:rPr>
              <a:t>advantage for providing </a:t>
            </a:r>
            <a:r>
              <a:rPr lang="en-US" dirty="0">
                <a:solidFill>
                  <a:srgbClr val="FFC000"/>
                </a:solidFill>
              </a:rPr>
              <a:t>solar PV, equipment and supplies in Space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670887" y="4494513"/>
            <a:ext cx="3325663" cy="92333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FC000"/>
                </a:solidFill>
              </a:rPr>
              <a:t>Moon and Mars can complement each other in supplying materials to asteroids/Space settlements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7836" y="4494513"/>
            <a:ext cx="3506742" cy="92333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Jeff Bezos: In long term, Earth must shift all heavy industry </a:t>
            </a:r>
            <a:r>
              <a:rPr lang="en-US" dirty="0" smtClean="0">
                <a:solidFill>
                  <a:srgbClr val="FFC000"/>
                </a:solidFill>
              </a:rPr>
              <a:t>off-planet; </a:t>
            </a:r>
            <a:r>
              <a:rPr lang="en-US" dirty="0">
                <a:solidFill>
                  <a:srgbClr val="FFC000"/>
                </a:solidFill>
              </a:rPr>
              <a:t>Moon might be a good location!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4872" y="1312821"/>
            <a:ext cx="189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Space settlements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(not aliens!)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7000">
                <a:schemeClr val="bg1"/>
              </a:gs>
              <a:gs pos="69000">
                <a:schemeClr val="accent1">
                  <a:lumMod val="75000"/>
                  <a:alpha val="6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25"/>
          <a:stretch/>
        </p:blipFill>
        <p:spPr>
          <a:xfrm>
            <a:off x="0" y="0"/>
            <a:ext cx="12192000" cy="3708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/>
          <a:stretch/>
        </p:blipFill>
        <p:spPr>
          <a:xfrm>
            <a:off x="1753963" y="1967536"/>
            <a:ext cx="2018807" cy="1998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0114" y="4133813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Eurostile" charset="0"/>
                <a:ea typeface="Eurostile" charset="0"/>
                <a:cs typeface="Eurostile" charset="0"/>
              </a:rPr>
              <a:t>EmergingFutures.space</a:t>
            </a:r>
            <a:endParaRPr lang="en-US" dirty="0">
              <a:solidFill>
                <a:srgbClr val="FFFF00"/>
              </a:solidFill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513" y="3339547"/>
            <a:ext cx="597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3"/>
                </a:solidFill>
                <a:latin typeface="Eurostile" charset="0"/>
                <a:ea typeface="Eurostile" charset="0"/>
                <a:cs typeface="Eurostile" charset="0"/>
              </a:rPr>
              <a:t>Unlocking the Solar System’s Gross Interplanetary Product™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0273" y="4133813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Eurostile" charset="0"/>
                <a:ea typeface="Eurostile" charset="0"/>
                <a:cs typeface="Eurostile" charset="0"/>
              </a:rPr>
              <a:t>SpaceXchange.world</a:t>
            </a:r>
            <a:endParaRPr lang="en-US" dirty="0">
              <a:solidFill>
                <a:srgbClr val="FFFF00"/>
              </a:solidFill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0097" y="5239236"/>
            <a:ext cx="357181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5"/>
                </a:solidFill>
                <a:latin typeface="Eurostile" charset="0"/>
                <a:ea typeface="Eurostile" charset="0"/>
                <a:cs typeface="Eurostile" charset="0"/>
              </a:rPr>
              <a:t>jeff@emerging-futures.com</a:t>
            </a:r>
            <a:endParaRPr lang="en-US" sz="2400" dirty="0">
              <a:solidFill>
                <a:schemeClr val="accent5"/>
              </a:solidFill>
              <a:latin typeface="Eurostile" charset="0"/>
              <a:ea typeface="Eurostile" charset="0"/>
              <a:cs typeface="Eurostile" charset="0"/>
            </a:endParaRPr>
          </a:p>
          <a:p>
            <a:pPr algn="ctr"/>
            <a:r>
              <a:rPr lang="en-US" sz="2400" dirty="0">
                <a:latin typeface="Eurostile" charset="0"/>
                <a:ea typeface="Eurostile" charset="0"/>
                <a:cs typeface="Eurostile" charset="0"/>
              </a:rPr>
              <a:t>+1 (510) </a:t>
            </a:r>
            <a:r>
              <a:rPr lang="en-US" sz="2400" dirty="0" smtClean="0">
                <a:latin typeface="Eurostile" charset="0"/>
                <a:ea typeface="Eurostile" charset="0"/>
                <a:cs typeface="Eurostile" charset="0"/>
              </a:rPr>
              <a:t>693-6452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  <a:latin typeface="Eurostile" charset="0"/>
                <a:ea typeface="Eurostile" charset="0"/>
                <a:cs typeface="Eurostile" charset="0"/>
              </a:rPr>
              <a:t>@</a:t>
            </a:r>
            <a:r>
              <a:rPr lang="en-US" sz="2000" dirty="0" err="1" smtClean="0">
                <a:solidFill>
                  <a:srgbClr val="00B0F0"/>
                </a:solidFill>
                <a:latin typeface="Eurostile" charset="0"/>
                <a:ea typeface="Eurostile" charset="0"/>
                <a:cs typeface="Eurostile" charset="0"/>
              </a:rPr>
              <a:t>EmergingFutLLC</a:t>
            </a:r>
            <a:endParaRPr lang="en-US" sz="2000" dirty="0">
              <a:solidFill>
                <a:srgbClr val="00B0F0"/>
              </a:solidFill>
              <a:latin typeface="Eurostile" charset="0"/>
              <a:ea typeface="Eurostile" charset="0"/>
              <a:cs typeface="Eurostile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42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135"/>
          <a:stretch/>
        </p:blipFill>
        <p:spPr>
          <a:xfrm>
            <a:off x="10239892" y="467072"/>
            <a:ext cx="1381825" cy="1387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C404D6-EF47-4B22-B828-F887045E9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025" y="2365012"/>
            <a:ext cx="4003292" cy="12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340</TotalTime>
  <Words>1002</Words>
  <Application>Microsoft Macintosh PowerPoint</Application>
  <PresentationFormat>Widescreen</PresentationFormat>
  <Paragraphs>106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Eurostile</vt:lpstr>
      <vt:lpstr>Arial</vt:lpstr>
      <vt:lpstr>Celestial</vt:lpstr>
      <vt:lpstr>QuaNTIFYING ELEMENTS OF A LUNAR ECONOMY BASED ON RESOURCE NEEDS </vt:lpstr>
      <vt:lpstr>The basis of a lunar economy</vt:lpstr>
      <vt:lpstr>What is abundant? What is rare?</vt:lpstr>
      <vt:lpstr>How much do we need?</vt:lpstr>
      <vt:lpstr>Energy and Resource constraints</vt:lpstr>
      <vt:lpstr>results</vt:lpstr>
      <vt:lpstr>Lunar trading partners</vt:lpstr>
      <vt:lpstr>Thank you!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ELEMENTS OF A LUNAR ECONOMY BASED ON RESOURCE NEEDS</dc:title>
  <dc:creator>Jeffery Greenblatt</dc:creator>
  <cp:lastModifiedBy>Jeffery Greenblatt</cp:lastModifiedBy>
  <cp:revision>53</cp:revision>
  <dcterms:created xsi:type="dcterms:W3CDTF">2017-10-04T03:07:50Z</dcterms:created>
  <dcterms:modified xsi:type="dcterms:W3CDTF">2017-10-08T00:47:18Z</dcterms:modified>
</cp:coreProperties>
</file>